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
  </p:notesMasterIdLst>
  <p:sldIdLst>
    <p:sldId id="455" r:id="rId5"/>
    <p:sldId id="453" r:id="rId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96F"/>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19B0AA-26ED-4EF6-BAD2-BCBA72FF7D24}" v="10" dt="2023-11-06T10:11:43.4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7" autoAdjust="0"/>
    <p:restoredTop sz="82358" autoAdjust="0"/>
  </p:normalViewPr>
  <p:slideViewPr>
    <p:cSldViewPr snapToGrid="0">
      <p:cViewPr varScale="1">
        <p:scale>
          <a:sx n="70" d="100"/>
          <a:sy n="70" d="100"/>
        </p:scale>
        <p:origin x="389" y="86"/>
      </p:cViewPr>
      <p:guideLst/>
    </p:cSldViewPr>
  </p:slideViewPr>
  <p:notesTextViewPr>
    <p:cViewPr>
      <p:scale>
        <a:sx n="1" d="1"/>
        <a:sy n="1" d="1"/>
      </p:scale>
      <p:origin x="0" y="0"/>
    </p:cViewPr>
  </p:notesTextViewPr>
  <p:notesViewPr>
    <p:cSldViewPr snapToGrid="0">
      <p:cViewPr varScale="1">
        <p:scale>
          <a:sx n="60" d="100"/>
          <a:sy n="60" d="100"/>
        </p:scale>
        <p:origin x="327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Wilson" userId="4bcc636f-1ae4-4a60-b676-d558f8be84bf" providerId="ADAL" clId="{F819B0AA-26ED-4EF6-BAD2-BCBA72FF7D24}"/>
    <pc:docChg chg="custSel modSld">
      <pc:chgData name="Catherine Wilson" userId="4bcc636f-1ae4-4a60-b676-d558f8be84bf" providerId="ADAL" clId="{F819B0AA-26ED-4EF6-BAD2-BCBA72FF7D24}" dt="2023-11-06T10:12:24.300" v="16" actId="20577"/>
      <pc:docMkLst>
        <pc:docMk/>
      </pc:docMkLst>
      <pc:sldChg chg="addSp delSp modSp mod">
        <pc:chgData name="Catherine Wilson" userId="4bcc636f-1ae4-4a60-b676-d558f8be84bf" providerId="ADAL" clId="{F819B0AA-26ED-4EF6-BAD2-BCBA72FF7D24}" dt="2023-11-06T10:12:19.717" v="14" actId="20577"/>
        <pc:sldMkLst>
          <pc:docMk/>
          <pc:sldMk cId="3164888501" sldId="453"/>
        </pc:sldMkLst>
        <pc:spChg chg="mod">
          <ac:chgData name="Catherine Wilson" userId="4bcc636f-1ae4-4a60-b676-d558f8be84bf" providerId="ADAL" clId="{F819B0AA-26ED-4EF6-BAD2-BCBA72FF7D24}" dt="2023-11-06T10:12:19.717" v="14" actId="20577"/>
          <ac:spMkLst>
            <pc:docMk/>
            <pc:sldMk cId="3164888501" sldId="453"/>
            <ac:spMk id="2" creationId="{00000000-0000-0000-0000-000000000000}"/>
          </ac:spMkLst>
        </pc:spChg>
        <pc:picChg chg="del">
          <ac:chgData name="Catherine Wilson" userId="4bcc636f-1ae4-4a60-b676-d558f8be84bf" providerId="ADAL" clId="{F819B0AA-26ED-4EF6-BAD2-BCBA72FF7D24}" dt="2023-11-06T09:54:24.402" v="1" actId="478"/>
          <ac:picMkLst>
            <pc:docMk/>
            <pc:sldMk cId="3164888501" sldId="453"/>
            <ac:picMk id="5" creationId="{140E74DD-A482-2AFD-EF0F-15414E13221B}"/>
          </ac:picMkLst>
        </pc:picChg>
        <pc:picChg chg="add mod">
          <ac:chgData name="Catherine Wilson" userId="4bcc636f-1ae4-4a60-b676-d558f8be84bf" providerId="ADAL" clId="{F819B0AA-26ED-4EF6-BAD2-BCBA72FF7D24}" dt="2023-11-06T10:12:07.347" v="12" actId="1076"/>
          <ac:picMkLst>
            <pc:docMk/>
            <pc:sldMk cId="3164888501" sldId="453"/>
            <ac:picMk id="6" creationId="{63BBB079-5200-E5BA-967C-B78CBCD65CA0}"/>
          </ac:picMkLst>
        </pc:picChg>
      </pc:sldChg>
      <pc:sldChg chg="addSp delSp modSp mod">
        <pc:chgData name="Catherine Wilson" userId="4bcc636f-1ae4-4a60-b676-d558f8be84bf" providerId="ADAL" clId="{F819B0AA-26ED-4EF6-BAD2-BCBA72FF7D24}" dt="2023-11-06T10:12:24.300" v="16" actId="20577"/>
        <pc:sldMkLst>
          <pc:docMk/>
          <pc:sldMk cId="238184699" sldId="455"/>
        </pc:sldMkLst>
        <pc:spChg chg="mod">
          <ac:chgData name="Catherine Wilson" userId="4bcc636f-1ae4-4a60-b676-d558f8be84bf" providerId="ADAL" clId="{F819B0AA-26ED-4EF6-BAD2-BCBA72FF7D24}" dt="2023-11-06T10:12:24.300" v="16" actId="20577"/>
          <ac:spMkLst>
            <pc:docMk/>
            <pc:sldMk cId="238184699" sldId="455"/>
            <ac:spMk id="2" creationId="{00000000-0000-0000-0000-000000000000}"/>
          </ac:spMkLst>
        </pc:spChg>
        <pc:picChg chg="del">
          <ac:chgData name="Catherine Wilson" userId="4bcc636f-1ae4-4a60-b676-d558f8be84bf" providerId="ADAL" clId="{F819B0AA-26ED-4EF6-BAD2-BCBA72FF7D24}" dt="2023-11-06T09:54:19.965" v="0" actId="478"/>
          <ac:picMkLst>
            <pc:docMk/>
            <pc:sldMk cId="238184699" sldId="455"/>
            <ac:picMk id="3" creationId="{AB76EEBA-C160-9C78-CDCC-01A005A55B04}"/>
          </ac:picMkLst>
        </pc:picChg>
        <pc:picChg chg="add del mod">
          <ac:chgData name="Catherine Wilson" userId="4bcc636f-1ae4-4a60-b676-d558f8be84bf" providerId="ADAL" clId="{F819B0AA-26ED-4EF6-BAD2-BCBA72FF7D24}" dt="2023-11-06T09:57:13.290" v="3" actId="931"/>
          <ac:picMkLst>
            <pc:docMk/>
            <pc:sldMk cId="238184699" sldId="455"/>
            <ac:picMk id="7" creationId="{BE196E51-02DE-E379-416F-7D8D565DEF66}"/>
          </ac:picMkLst>
        </pc:picChg>
        <pc:picChg chg="add del mod">
          <ac:chgData name="Catherine Wilson" userId="4bcc636f-1ae4-4a60-b676-d558f8be84bf" providerId="ADAL" clId="{F819B0AA-26ED-4EF6-BAD2-BCBA72FF7D24}" dt="2023-11-06T10:03:31.458" v="5" actId="21"/>
          <ac:picMkLst>
            <pc:docMk/>
            <pc:sldMk cId="238184699" sldId="455"/>
            <ac:picMk id="13" creationId="{B46E6067-4FBB-C6C8-5145-43EE97C7FB3F}"/>
          </ac:picMkLst>
        </pc:picChg>
        <pc:picChg chg="add mod">
          <ac:chgData name="Catherine Wilson" userId="4bcc636f-1ae4-4a60-b676-d558f8be84bf" providerId="ADAL" clId="{F819B0AA-26ED-4EF6-BAD2-BCBA72FF7D24}" dt="2023-11-06T10:06:44.240" v="8" actId="1076"/>
          <ac:picMkLst>
            <pc:docMk/>
            <pc:sldMk cId="238184699" sldId="455"/>
            <ac:picMk id="17" creationId="{B3DBE68D-4360-262E-0624-A5369075E0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Gill Sans MT" panose="020B0502020104020203" pitchFamily="34" charset="0"/>
              </a:defRPr>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Gill Sans MT" panose="020B0502020104020203" pitchFamily="34" charset="0"/>
              </a:defRPr>
            </a:lvl1pPr>
          </a:lstStyle>
          <a:p>
            <a:fld id="{2825C748-CAD3-4EC9-9B14-5033047E8A24}" type="datetimeFigureOut">
              <a:rPr lang="en-GB" smtClean="0"/>
              <a:pPr/>
              <a:t>06/11/2023</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Gill Sans MT" panose="020B0502020104020203" pitchFamily="34" charset="0"/>
              </a:defRPr>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Gill Sans MT" panose="020B0502020104020203" pitchFamily="34" charset="0"/>
              </a:defRPr>
            </a:lvl1pPr>
          </a:lstStyle>
          <a:p>
            <a:fld id="{65BB465B-970B-4F21-B6F3-B8E3717905EE}" type="slidenum">
              <a:rPr lang="en-GB" smtClean="0"/>
              <a:pPr/>
              <a:t>‹#›</a:t>
            </a:fld>
            <a:endParaRPr lang="en-GB" dirty="0"/>
          </a:p>
        </p:txBody>
      </p:sp>
    </p:spTree>
    <p:extLst>
      <p:ext uri="{BB962C8B-B14F-4D97-AF65-F5344CB8AC3E}">
        <p14:creationId xmlns:p14="http://schemas.microsoft.com/office/powerpoint/2010/main" val="157540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l Sans MT" panose="020B0502020104020203" pitchFamily="34" charset="0"/>
        <a:ea typeface="+mn-ea"/>
        <a:cs typeface="+mn-cs"/>
      </a:defRPr>
    </a:lvl1pPr>
    <a:lvl2pPr marL="457200" algn="l" defTabSz="914400" rtl="0" eaLnBrk="1" latinLnBrk="0" hangingPunct="1">
      <a:defRPr sz="1200" kern="1200">
        <a:solidFill>
          <a:schemeClr val="tx1"/>
        </a:solidFill>
        <a:latin typeface="Gill Sans MT" panose="020B0502020104020203" pitchFamily="34" charset="0"/>
        <a:ea typeface="+mn-ea"/>
        <a:cs typeface="+mn-cs"/>
      </a:defRPr>
    </a:lvl2pPr>
    <a:lvl3pPr marL="914400" algn="l" defTabSz="914400" rtl="0" eaLnBrk="1" latinLnBrk="0" hangingPunct="1">
      <a:defRPr sz="1200" kern="1200">
        <a:solidFill>
          <a:schemeClr val="tx1"/>
        </a:solidFill>
        <a:latin typeface="Gill Sans MT" panose="020B0502020104020203" pitchFamily="34" charset="0"/>
        <a:ea typeface="+mn-ea"/>
        <a:cs typeface="+mn-cs"/>
      </a:defRPr>
    </a:lvl3pPr>
    <a:lvl4pPr marL="1371600" algn="l" defTabSz="914400" rtl="0" eaLnBrk="1" latinLnBrk="0" hangingPunct="1">
      <a:defRPr sz="1200" kern="1200">
        <a:solidFill>
          <a:schemeClr val="tx1"/>
        </a:solidFill>
        <a:latin typeface="Gill Sans MT" panose="020B0502020104020203" pitchFamily="34" charset="0"/>
        <a:ea typeface="+mn-ea"/>
        <a:cs typeface="+mn-cs"/>
      </a:defRPr>
    </a:lvl4pPr>
    <a:lvl5pPr marL="1828800" algn="l" defTabSz="914400" rtl="0" eaLnBrk="1" latinLnBrk="0" hangingPunct="1">
      <a:defRPr sz="1200" kern="1200">
        <a:solidFill>
          <a:schemeClr val="tx1"/>
        </a:solidFill>
        <a:latin typeface="Gill Sans MT" panose="020B05020201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BB465B-970B-4F21-B6F3-B8E3717905EE}" type="slidenum">
              <a:rPr lang="en-GB" smtClean="0"/>
              <a:pPr/>
              <a:t>1</a:t>
            </a:fld>
            <a:endParaRPr lang="en-GB" dirty="0"/>
          </a:p>
        </p:txBody>
      </p:sp>
    </p:spTree>
    <p:extLst>
      <p:ext uri="{BB962C8B-B14F-4D97-AF65-F5344CB8AC3E}">
        <p14:creationId xmlns:p14="http://schemas.microsoft.com/office/powerpoint/2010/main" val="52252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BB465B-970B-4F21-B6F3-B8E3717905EE}" type="slidenum">
              <a:rPr lang="en-GB" smtClean="0"/>
              <a:pPr/>
              <a:t>2</a:t>
            </a:fld>
            <a:endParaRPr lang="en-GB" dirty="0"/>
          </a:p>
        </p:txBody>
      </p:sp>
    </p:spTree>
    <p:extLst>
      <p:ext uri="{BB962C8B-B14F-4D97-AF65-F5344CB8AC3E}">
        <p14:creationId xmlns:p14="http://schemas.microsoft.com/office/powerpoint/2010/main" val="532763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89758A-04F2-4D19-B813-8AFADA9612BD}"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3475053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89758A-04F2-4D19-B813-8AFADA9612BD}"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2093321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89758A-04F2-4D19-B813-8AFADA9612BD}"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3737150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89758A-04F2-4D19-B813-8AFADA9612BD}"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346913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89758A-04F2-4D19-B813-8AFADA9612BD}" type="datetimeFigureOut">
              <a:rPr lang="en-GB" smtClean="0"/>
              <a:t>06/11/2023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874432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89758A-04F2-4D19-B813-8AFADA9612BD}" type="datetimeFigureOut">
              <a:rPr lang="en-GB" smtClean="0"/>
              <a:t>06/11/2023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3998543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89758A-04F2-4D19-B813-8AFADA9612BD}" type="datetimeFigureOut">
              <a:rPr lang="en-GB" smtClean="0"/>
              <a:t>06/11/2023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123100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89758A-04F2-4D19-B813-8AFADA9612BD}" type="datetimeFigureOut">
              <a:rPr lang="en-GB" smtClean="0"/>
              <a:t>06/11/2023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1638448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9758A-04F2-4D19-B813-8AFADA9612BD}" type="datetimeFigureOut">
              <a:rPr lang="en-GB" smtClean="0"/>
              <a:t>06/11/2023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3612635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89758A-04F2-4D19-B813-8AFADA9612BD}" type="datetimeFigureOut">
              <a:rPr lang="en-GB" smtClean="0"/>
              <a:t>06/11/2023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169328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89758A-04F2-4D19-B813-8AFADA9612BD}" type="datetimeFigureOut">
              <a:rPr lang="en-GB" smtClean="0"/>
              <a:t>06/11/2023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ABFE71-AE50-4674-B2B6-F98FCE6F66F4}" type="slidenum">
              <a:rPr lang="en-GB" smtClean="0"/>
              <a:t>‹#›</a:t>
            </a:fld>
            <a:endParaRPr lang="en-GB"/>
          </a:p>
        </p:txBody>
      </p:sp>
    </p:spTree>
    <p:extLst>
      <p:ext uri="{BB962C8B-B14F-4D97-AF65-F5344CB8AC3E}">
        <p14:creationId xmlns:p14="http://schemas.microsoft.com/office/powerpoint/2010/main" val="3629161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ill Sans MT" panose="020B0502020104020203" pitchFamily="34" charset="0"/>
              </a:defRPr>
            </a:lvl1pPr>
          </a:lstStyle>
          <a:p>
            <a:fld id="{F289758A-04F2-4D19-B813-8AFADA9612BD}" type="datetimeFigureOut">
              <a:rPr lang="en-GB" smtClean="0"/>
              <a:pPr/>
              <a:t>06/11/2023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ill Sans MT" panose="020B0502020104020203" pitchFamily="34" charset="0"/>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Gill Sans MT" panose="020B0502020104020203" pitchFamily="34" charset="0"/>
              </a:defRPr>
            </a:lvl1pPr>
          </a:lstStyle>
          <a:p>
            <a:fld id="{39ABFE71-AE50-4674-B2B6-F98FCE6F66F4}" type="slidenum">
              <a:rPr lang="en-GB" smtClean="0"/>
              <a:pPr/>
              <a:t>‹#›</a:t>
            </a:fld>
            <a:endParaRPr lang="en-GB" dirty="0"/>
          </a:p>
        </p:txBody>
      </p:sp>
      <p:pic>
        <p:nvPicPr>
          <p:cNvPr id="9" name="Picture 8">
            <a:extLst>
              <a:ext uri="{FF2B5EF4-FFF2-40B4-BE49-F238E27FC236}">
                <a16:creationId xmlns:a16="http://schemas.microsoft.com/office/drawing/2014/main" id="{7BA7C01D-EEF8-4A8E-9896-2D6FF0BE5A9A}"/>
              </a:ext>
            </a:extLst>
          </p:cNvPr>
          <p:cNvPicPr>
            <a:picLocks noChangeAspect="1"/>
          </p:cNvPicPr>
          <p:nvPr userDrawn="1"/>
        </p:nvPicPr>
        <p:blipFill>
          <a:blip r:embed="rId13"/>
          <a:stretch>
            <a:fillRect/>
          </a:stretch>
        </p:blipFill>
        <p:spPr>
          <a:xfrm>
            <a:off x="5678860" y="6055543"/>
            <a:ext cx="6513140" cy="665932"/>
          </a:xfrm>
          <a:prstGeom prst="rect">
            <a:avLst/>
          </a:prstGeom>
        </p:spPr>
      </p:pic>
      <p:pic>
        <p:nvPicPr>
          <p:cNvPr id="8" name="Picture 7" descr="A logo for a school&#10;&#10;Description automatically generated">
            <a:extLst>
              <a:ext uri="{FF2B5EF4-FFF2-40B4-BE49-F238E27FC236}">
                <a16:creationId xmlns:a16="http://schemas.microsoft.com/office/drawing/2014/main" id="{ED7893F1-A30E-427C-AC28-CD56F6CC2A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5625" cy="1825625"/>
          </a:xfrm>
          <a:prstGeom prst="rect">
            <a:avLst/>
          </a:prstGeom>
        </p:spPr>
      </p:pic>
    </p:spTree>
    <p:extLst>
      <p:ext uri="{BB962C8B-B14F-4D97-AF65-F5344CB8AC3E}">
        <p14:creationId xmlns:p14="http://schemas.microsoft.com/office/powerpoint/2010/main" val="838962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Our </a:t>
            </a:r>
            <a:r>
              <a:rPr lang="en-GB" dirty="0" err="1"/>
              <a:t>NeneGate</a:t>
            </a:r>
            <a:r>
              <a:rPr lang="en-GB"/>
              <a:t> Values</a:t>
            </a:r>
            <a:endParaRPr lang="en-GB" dirty="0"/>
          </a:p>
        </p:txBody>
      </p:sp>
      <p:pic>
        <p:nvPicPr>
          <p:cNvPr id="8" name="Content Placeholder 7"/>
          <p:cNvPicPr>
            <a:picLocks noGrp="1" noChangeAspect="1"/>
          </p:cNvPicPr>
          <p:nvPr>
            <p:ph sz="half" idx="1"/>
          </p:nvPr>
        </p:nvPicPr>
        <p:blipFill>
          <a:blip r:embed="rId3"/>
          <a:stretch>
            <a:fillRect/>
          </a:stretch>
        </p:blipFill>
        <p:spPr>
          <a:xfrm>
            <a:off x="5663290" y="2476500"/>
            <a:ext cx="781050" cy="952500"/>
          </a:xfrm>
          <a:prstGeom prst="rect">
            <a:avLst/>
          </a:prstGeom>
        </p:spPr>
      </p:pic>
      <p:sp>
        <p:nvSpPr>
          <p:cNvPr id="5" name="Content Placeholder 4"/>
          <p:cNvSpPr txBox="1">
            <a:spLocks/>
          </p:cNvSpPr>
          <p:nvPr/>
        </p:nvSpPr>
        <p:spPr>
          <a:xfrm>
            <a:off x="2656114" y="1369773"/>
            <a:ext cx="10515600" cy="1233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NeneGate School enshrines the five core values of the Meridian Trust:</a:t>
            </a:r>
          </a:p>
          <a:p>
            <a:endParaRPr lang="en-GB" sz="1800" dirty="0"/>
          </a:p>
          <a:p>
            <a:pPr marL="0" indent="0">
              <a:buFont typeface="Arial" panose="020B0604020202020204" pitchFamily="34" charset="0"/>
              <a:buNone/>
            </a:pPr>
            <a:endParaRPr lang="en-GB" sz="1800" dirty="0"/>
          </a:p>
          <a:p>
            <a:endParaRPr lang="en-GB" sz="1800" dirty="0"/>
          </a:p>
          <a:p>
            <a:endParaRPr lang="en-GB" dirty="0"/>
          </a:p>
        </p:txBody>
      </p:sp>
      <p:pic>
        <p:nvPicPr>
          <p:cNvPr id="6" name="Picture 5"/>
          <p:cNvPicPr>
            <a:picLocks noChangeAspect="1"/>
          </p:cNvPicPr>
          <p:nvPr/>
        </p:nvPicPr>
        <p:blipFill>
          <a:blip r:embed="rId4"/>
          <a:stretch>
            <a:fillRect/>
          </a:stretch>
        </p:blipFill>
        <p:spPr>
          <a:xfrm>
            <a:off x="1604280" y="1705603"/>
            <a:ext cx="9191625" cy="523010"/>
          </a:xfrm>
          <a:prstGeom prst="rect">
            <a:avLst/>
          </a:prstGeom>
        </p:spPr>
      </p:pic>
      <p:sp>
        <p:nvSpPr>
          <p:cNvPr id="9" name="Rectangle 8"/>
          <p:cNvSpPr/>
          <p:nvPr/>
        </p:nvSpPr>
        <p:spPr>
          <a:xfrm>
            <a:off x="6514417" y="2328970"/>
            <a:ext cx="5294313" cy="1200329"/>
          </a:xfrm>
          <a:prstGeom prst="rect">
            <a:avLst/>
          </a:prstGeom>
        </p:spPr>
        <p:txBody>
          <a:bodyPr wrap="square">
            <a:spAutoFit/>
          </a:bodyPr>
          <a:lstStyle/>
          <a:p>
            <a:pPr algn="just"/>
            <a:r>
              <a:rPr lang="en-GB" sz="1200" b="1" dirty="0">
                <a:solidFill>
                  <a:srgbClr val="333333"/>
                </a:solidFill>
                <a:ea typeface="Times New Roman" panose="02020603050405020304" pitchFamily="18" charset="0"/>
              </a:rPr>
              <a:t>We are committed to the pursuit of excellence</a:t>
            </a:r>
            <a:r>
              <a:rPr lang="en-GB" sz="1200" dirty="0">
                <a:solidFill>
                  <a:srgbClr val="333333"/>
                </a:solidFill>
                <a:ea typeface="Times New Roman" panose="02020603050405020304" pitchFamily="18" charset="0"/>
              </a:rPr>
              <a:t>: The School will reflect and encourage a commitment to continuous improvement that will create positive and optimistic ‘can do’ attitudes among students and staff, supporting pupils to reduce their dependence on others and self regulate. The School will systematically benchmark its practices against the very best in other schools to energise organisation, fuel ambition and stimulate improvement.</a:t>
            </a:r>
            <a:endParaRPr lang="en-GB" sz="1200" dirty="0">
              <a:ea typeface="Times New Roman" panose="02020603050405020304" pitchFamily="18" charset="0"/>
            </a:endParaRPr>
          </a:p>
        </p:txBody>
      </p:sp>
      <p:sp>
        <p:nvSpPr>
          <p:cNvPr id="11" name="Rectangle 10"/>
          <p:cNvSpPr/>
          <p:nvPr/>
        </p:nvSpPr>
        <p:spPr>
          <a:xfrm>
            <a:off x="6514417" y="3706542"/>
            <a:ext cx="5294313" cy="646331"/>
          </a:xfrm>
          <a:prstGeom prst="rect">
            <a:avLst/>
          </a:prstGeom>
        </p:spPr>
        <p:txBody>
          <a:bodyPr wrap="square">
            <a:spAutoFit/>
          </a:bodyPr>
          <a:lstStyle/>
          <a:p>
            <a:pPr algn="just"/>
            <a:r>
              <a:rPr lang="en-GB" sz="1200" b="1" dirty="0">
                <a:solidFill>
                  <a:srgbClr val="333333"/>
                </a:solidFill>
                <a:ea typeface="Times New Roman" panose="02020603050405020304" pitchFamily="18" charset="0"/>
              </a:rPr>
              <a:t>We value people</a:t>
            </a:r>
            <a:r>
              <a:rPr lang="en-GB" sz="1200" dirty="0">
                <a:solidFill>
                  <a:srgbClr val="333333"/>
                </a:solidFill>
                <a:ea typeface="Times New Roman" panose="02020603050405020304" pitchFamily="18" charset="0"/>
              </a:rPr>
              <a:t>: We will be uncompromising in our commitment to know and value every Pupil and support them to achieve academically and in the widest sense. This commitment underpins all aspects of all we will do.</a:t>
            </a:r>
            <a:endParaRPr lang="en-GB" sz="1200" dirty="0">
              <a:ea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5695266" y="3719678"/>
            <a:ext cx="781050" cy="885825"/>
          </a:xfrm>
          <a:prstGeom prst="rect">
            <a:avLst/>
          </a:prstGeom>
        </p:spPr>
      </p:pic>
      <p:sp>
        <p:nvSpPr>
          <p:cNvPr id="14" name="Rectangle 13"/>
          <p:cNvSpPr/>
          <p:nvPr/>
        </p:nvSpPr>
        <p:spPr>
          <a:xfrm>
            <a:off x="6514418" y="4488496"/>
            <a:ext cx="5294312" cy="1384995"/>
          </a:xfrm>
          <a:prstGeom prst="rect">
            <a:avLst/>
          </a:prstGeom>
        </p:spPr>
        <p:txBody>
          <a:bodyPr wrap="square">
            <a:spAutoFit/>
          </a:bodyPr>
          <a:lstStyle/>
          <a:p>
            <a:pPr algn="just"/>
            <a:r>
              <a:rPr lang="en-GB" sz="1200" b="1" dirty="0">
                <a:solidFill>
                  <a:srgbClr val="333333"/>
                </a:solidFill>
                <a:ea typeface="Times New Roman" panose="02020603050405020304" pitchFamily="18" charset="0"/>
              </a:rPr>
              <a:t>We are committed to achievement for all</a:t>
            </a:r>
            <a:r>
              <a:rPr lang="en-GB" sz="1200" dirty="0">
                <a:solidFill>
                  <a:srgbClr val="333333"/>
                </a:solidFill>
                <a:ea typeface="Times New Roman" panose="02020603050405020304" pitchFamily="18" charset="0"/>
              </a:rPr>
              <a:t>: We are committed to the individual achievement of every student and recognise the flexibility and rigor – in terms of the curriculum, support, resources and monitoring – required to make this happen. Students’ transition and progression will be carefully planned and monitored to ensure that they achieve to their potential. All of this will be underpinned by a simple but highly effective </a:t>
            </a:r>
            <a:r>
              <a:rPr lang="en-GB" sz="1200" b="1" dirty="0">
                <a:solidFill>
                  <a:srgbClr val="333333"/>
                </a:solidFill>
                <a:ea typeface="Times New Roman" panose="02020603050405020304" pitchFamily="18" charset="0"/>
              </a:rPr>
              <a:t>‘My Voyage</a:t>
            </a:r>
            <a:r>
              <a:rPr lang="en-GB" sz="1200" dirty="0">
                <a:solidFill>
                  <a:srgbClr val="333333"/>
                </a:solidFill>
                <a:ea typeface="Times New Roman" panose="02020603050405020304" pitchFamily="18" charset="0"/>
              </a:rPr>
              <a:t>’ approach that provides the focus of teachers, students and parents.</a:t>
            </a:r>
            <a:endParaRPr lang="en-GB" sz="1200" dirty="0">
              <a:ea typeface="Times New Roman" panose="02020603050405020304" pitchFamily="18" charset="0"/>
            </a:endParaRPr>
          </a:p>
        </p:txBody>
      </p:sp>
      <p:pic>
        <p:nvPicPr>
          <p:cNvPr id="15" name="Picture 14"/>
          <p:cNvPicPr>
            <a:picLocks noChangeAspect="1"/>
          </p:cNvPicPr>
          <p:nvPr/>
        </p:nvPicPr>
        <p:blipFill>
          <a:blip r:embed="rId6"/>
          <a:stretch>
            <a:fillRect/>
          </a:stretch>
        </p:blipFill>
        <p:spPr>
          <a:xfrm>
            <a:off x="5677583" y="4741126"/>
            <a:ext cx="857250" cy="1066800"/>
          </a:xfrm>
          <a:prstGeom prst="rect">
            <a:avLst/>
          </a:prstGeom>
        </p:spPr>
      </p:pic>
      <p:pic>
        <p:nvPicPr>
          <p:cNvPr id="17" name="Picture 16">
            <a:extLst>
              <a:ext uri="{FF2B5EF4-FFF2-40B4-BE49-F238E27FC236}">
                <a16:creationId xmlns:a16="http://schemas.microsoft.com/office/drawing/2014/main" id="{B3DBE68D-4360-262E-0624-A5369075E064}"/>
              </a:ext>
            </a:extLst>
          </p:cNvPr>
          <p:cNvPicPr>
            <a:picLocks noChangeAspect="1"/>
          </p:cNvPicPr>
          <p:nvPr/>
        </p:nvPicPr>
        <p:blipFill>
          <a:blip r:embed="rId7"/>
          <a:stretch>
            <a:fillRect/>
          </a:stretch>
        </p:blipFill>
        <p:spPr>
          <a:xfrm>
            <a:off x="1604280" y="2432633"/>
            <a:ext cx="2880360" cy="3840480"/>
          </a:xfrm>
          <a:prstGeom prst="rect">
            <a:avLst/>
          </a:prstGeom>
        </p:spPr>
      </p:pic>
    </p:spTree>
    <p:extLst>
      <p:ext uri="{BB962C8B-B14F-4D97-AF65-F5344CB8AC3E}">
        <p14:creationId xmlns:p14="http://schemas.microsoft.com/office/powerpoint/2010/main" val="238184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342" y="457200"/>
            <a:ext cx="7318829" cy="762000"/>
          </a:xfrm>
        </p:spPr>
        <p:txBody>
          <a:bodyPr>
            <a:noAutofit/>
          </a:bodyPr>
          <a:lstStyle/>
          <a:p>
            <a:pPr algn="ctr"/>
            <a:r>
              <a:rPr lang="en-GB" sz="6000" dirty="0"/>
              <a:t>Our </a:t>
            </a:r>
            <a:r>
              <a:rPr lang="en-GB" sz="6000" dirty="0" err="1"/>
              <a:t>NeneGate</a:t>
            </a:r>
            <a:r>
              <a:rPr lang="en-GB" sz="6000" dirty="0"/>
              <a:t> Values</a:t>
            </a:r>
            <a:endParaRPr lang="en-GB" sz="4400" dirty="0"/>
          </a:p>
        </p:txBody>
      </p:sp>
      <p:sp>
        <p:nvSpPr>
          <p:cNvPr id="11" name="Rectangle 10"/>
          <p:cNvSpPr/>
          <p:nvPr/>
        </p:nvSpPr>
        <p:spPr>
          <a:xfrm>
            <a:off x="1510732" y="1643896"/>
            <a:ext cx="5689600" cy="1785104"/>
          </a:xfrm>
          <a:prstGeom prst="rect">
            <a:avLst/>
          </a:prstGeom>
        </p:spPr>
        <p:txBody>
          <a:bodyPr wrap="square">
            <a:spAutoFit/>
          </a:bodyPr>
          <a:lstStyle/>
          <a:p>
            <a:pPr algn="just"/>
            <a:r>
              <a:rPr lang="en-GB" sz="1200" b="1" dirty="0">
                <a:solidFill>
                  <a:srgbClr val="333333"/>
                </a:solidFill>
                <a:ea typeface="Times New Roman" panose="02020603050405020304" pitchFamily="18" charset="0"/>
              </a:rPr>
              <a:t>We will provide a high quality learning environment</a:t>
            </a:r>
            <a:r>
              <a:rPr lang="en-GB" sz="1200" dirty="0">
                <a:solidFill>
                  <a:srgbClr val="333333"/>
                </a:solidFill>
                <a:ea typeface="Times New Roman" panose="02020603050405020304" pitchFamily="18" charset="0"/>
              </a:rPr>
              <a:t>: We know how important it is to create the right environment for our pupils to learn. We are committed to maintaining and developing our built environment.  The classroom environment will provide students with stimulating and varied learning opportunities that engage and motivate them. Outside the classroom, students will feel safe, happy and secure, and will be inspired and supported to learn in all environments. We value learning which happens outside of the Classroom</a:t>
            </a:r>
          </a:p>
          <a:p>
            <a:pPr algn="just"/>
            <a:endParaRPr lang="en-GB" sz="1200" dirty="0">
              <a:solidFill>
                <a:srgbClr val="333333"/>
              </a:solidFill>
              <a:ea typeface="Times New Roman" panose="02020603050405020304" pitchFamily="18" charset="0"/>
            </a:endParaRPr>
          </a:p>
          <a:p>
            <a:pPr algn="just"/>
            <a:endParaRPr lang="en-GB" sz="1400" dirty="0">
              <a:ea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363366" y="1760645"/>
            <a:ext cx="981075" cy="1123950"/>
          </a:xfrm>
          <a:prstGeom prst="rect">
            <a:avLst/>
          </a:prstGeom>
        </p:spPr>
      </p:pic>
      <p:sp>
        <p:nvSpPr>
          <p:cNvPr id="13" name="Rectangle 12"/>
          <p:cNvSpPr/>
          <p:nvPr/>
        </p:nvSpPr>
        <p:spPr>
          <a:xfrm>
            <a:off x="1510732" y="3215917"/>
            <a:ext cx="5693638" cy="1200329"/>
          </a:xfrm>
          <a:prstGeom prst="rect">
            <a:avLst/>
          </a:prstGeom>
        </p:spPr>
        <p:txBody>
          <a:bodyPr wrap="square">
            <a:spAutoFit/>
          </a:bodyPr>
          <a:lstStyle/>
          <a:p>
            <a:pPr algn="just"/>
            <a:r>
              <a:rPr lang="en-GB" sz="1200" b="1" dirty="0">
                <a:solidFill>
                  <a:srgbClr val="333333"/>
                </a:solidFill>
                <a:ea typeface="Times New Roman" panose="02020603050405020304" pitchFamily="18" charset="0"/>
              </a:rPr>
              <a:t>We will extend the boundaries of learning</a:t>
            </a:r>
            <a:r>
              <a:rPr lang="en-GB" sz="1200" dirty="0">
                <a:solidFill>
                  <a:srgbClr val="333333"/>
                </a:solidFill>
                <a:ea typeface="Times New Roman" panose="02020603050405020304" pitchFamily="18" charset="0"/>
              </a:rPr>
              <a:t>: We will explore the role of the school as a source of pride and a centre of expertise. This outward focus will provide new and exciting opportunities to extend experience, skills and confidence, reflected in unique local and national partnerships as well as our </a:t>
            </a:r>
            <a:r>
              <a:rPr lang="en-GB" sz="1200" b="1" dirty="0">
                <a:solidFill>
                  <a:srgbClr val="333333"/>
                </a:solidFill>
                <a:ea typeface="Times New Roman" panose="02020603050405020304" pitchFamily="18" charset="0"/>
              </a:rPr>
              <a:t>‘Pledges’</a:t>
            </a:r>
            <a:r>
              <a:rPr lang="en-GB" sz="1200" dirty="0">
                <a:solidFill>
                  <a:srgbClr val="333333"/>
                </a:solidFill>
                <a:ea typeface="Times New Roman" panose="02020603050405020304" pitchFamily="18" charset="0"/>
              </a:rPr>
              <a:t>. For staff and the School as a whole, we will explore ways to share our knowledge, expertise and facilities with other academies, schools and groups within our community.</a:t>
            </a:r>
            <a:endParaRPr lang="en-GB" sz="1200" dirty="0">
              <a:ea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420515" y="3189104"/>
            <a:ext cx="866775" cy="1114425"/>
          </a:xfrm>
          <a:prstGeom prst="rect">
            <a:avLst/>
          </a:prstGeom>
        </p:spPr>
      </p:pic>
      <p:sp>
        <p:nvSpPr>
          <p:cNvPr id="8" name="Rectangle 7"/>
          <p:cNvSpPr/>
          <p:nvPr/>
        </p:nvSpPr>
        <p:spPr>
          <a:xfrm>
            <a:off x="235522" y="4634168"/>
            <a:ext cx="6791736" cy="307777"/>
          </a:xfrm>
          <a:prstGeom prst="rect">
            <a:avLst/>
          </a:prstGeom>
        </p:spPr>
        <p:txBody>
          <a:bodyPr wrap="square">
            <a:spAutoFit/>
          </a:bodyPr>
          <a:lstStyle/>
          <a:p>
            <a:r>
              <a:rPr lang="en-GB" sz="1400" b="1" dirty="0">
                <a:solidFill>
                  <a:srgbClr val="333333"/>
                </a:solidFill>
                <a:latin typeface="Calibri" panose="020F0502020204030204" pitchFamily="34" charset="0"/>
                <a:ea typeface="Times New Roman" panose="02020603050405020304" pitchFamily="18" charset="0"/>
              </a:rPr>
              <a:t>PLEDGES</a:t>
            </a:r>
            <a:r>
              <a:rPr lang="en-GB" sz="1400" dirty="0">
                <a:solidFill>
                  <a:srgbClr val="333333"/>
                </a:solidFill>
                <a:latin typeface="Calibri" panose="020F0502020204030204" pitchFamily="34" charset="0"/>
                <a:ea typeface="Times New Roman" panose="02020603050405020304" pitchFamily="18" charset="0"/>
              </a:rPr>
              <a:t>: </a:t>
            </a:r>
            <a:r>
              <a:rPr lang="en-US" sz="1400" dirty="0"/>
              <a:t>Participation, Leadership, Excellence, Diversity, Giving, Environmental &amp; Service. </a:t>
            </a:r>
            <a:endParaRPr lang="en-GB" sz="1400" dirty="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303258" y="5117708"/>
            <a:ext cx="6564492" cy="790575"/>
          </a:xfrm>
          <a:prstGeom prst="rect">
            <a:avLst/>
          </a:prstGeom>
        </p:spPr>
      </p:pic>
      <p:pic>
        <p:nvPicPr>
          <p:cNvPr id="6" name="Picture 5">
            <a:extLst>
              <a:ext uri="{FF2B5EF4-FFF2-40B4-BE49-F238E27FC236}">
                <a16:creationId xmlns:a16="http://schemas.microsoft.com/office/drawing/2014/main" id="{63BBB079-5200-E5BA-967C-B78CBCD65CA0}"/>
              </a:ext>
            </a:extLst>
          </p:cNvPr>
          <p:cNvPicPr>
            <a:picLocks noChangeAspect="1"/>
          </p:cNvPicPr>
          <p:nvPr/>
        </p:nvPicPr>
        <p:blipFill>
          <a:blip r:embed="rId6"/>
          <a:stretch>
            <a:fillRect/>
          </a:stretch>
        </p:blipFill>
        <p:spPr>
          <a:xfrm>
            <a:off x="7778931" y="2193958"/>
            <a:ext cx="3840480" cy="2880360"/>
          </a:xfrm>
          <a:prstGeom prst="rect">
            <a:avLst/>
          </a:prstGeom>
        </p:spPr>
      </p:pic>
    </p:spTree>
    <p:extLst>
      <p:ext uri="{BB962C8B-B14F-4D97-AF65-F5344CB8AC3E}">
        <p14:creationId xmlns:p14="http://schemas.microsoft.com/office/powerpoint/2010/main" val="3164888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AT PowerPoint Template" id="{9D511C62-3CEE-465B-B825-127A39E6F28C}" vid="{52C3D9B8-A57B-48DF-AE01-4720034793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5388AAC71E374DB9A8A1233936DE0A" ma:contentTypeVersion="11" ma:contentTypeDescription="Create a new document." ma:contentTypeScope="" ma:versionID="0eca3e3a8039bb19dfc98ac412460a5e">
  <xsd:schema xmlns:xsd="http://www.w3.org/2001/XMLSchema" xmlns:xs="http://www.w3.org/2001/XMLSchema" xmlns:p="http://schemas.microsoft.com/office/2006/metadata/properties" xmlns:ns2="534ebf9e-ef72-4e94-8983-c6b9b5cde03c" xmlns:ns3="faa80a8d-a691-4e57-a592-b4c73ff20b12" targetNamespace="http://schemas.microsoft.com/office/2006/metadata/properties" ma:root="true" ma:fieldsID="add39c04ec051578caeb9b40a9c4a776" ns2:_="" ns3:_="">
    <xsd:import namespace="534ebf9e-ef72-4e94-8983-c6b9b5cde03c"/>
    <xsd:import namespace="faa80a8d-a691-4e57-a592-b4c73ff20b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4ebf9e-ef72-4e94-8983-c6b9b5cde0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8520ede-e490-442d-bb48-026ae30210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a80a8d-a691-4e57-a592-b4c73ff20b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4ebf9e-ef72-4e94-8983-c6b9b5cde0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1316712-CB45-47C8-80A2-319F4DCF3ED4}">
  <ds:schemaRefs>
    <ds:schemaRef ds:uri="http://schemas.microsoft.com/sharepoint/v3/contenttype/forms"/>
  </ds:schemaRefs>
</ds:datastoreItem>
</file>

<file path=customXml/itemProps2.xml><?xml version="1.0" encoding="utf-8"?>
<ds:datastoreItem xmlns:ds="http://schemas.openxmlformats.org/officeDocument/2006/customXml" ds:itemID="{59E21DE3-5077-4D26-B85D-86B85AAFE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4ebf9e-ef72-4e94-8983-c6b9b5cde03c"/>
    <ds:schemaRef ds:uri="faa80a8d-a691-4e57-a592-b4c73ff20b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AFB905-0680-400B-BB48-8FA2E31C9A26}">
  <ds:schemaRefs>
    <ds:schemaRef ds:uri="http://schemas.microsoft.com/office/2006/metadata/properties"/>
    <ds:schemaRef ds:uri="http://schemas.microsoft.com/office/2006/documentManagement/types"/>
    <ds:schemaRef ds:uri="http://purl.org/dc/term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4f139133-5f73-46c8-81ce-b32c2b51fa27"/>
    <ds:schemaRef ds:uri="534ebf9e-ef72-4e94-8983-c6b9b5cde03c"/>
  </ds:schemaRefs>
</ds:datastoreItem>
</file>

<file path=docProps/app.xml><?xml version="1.0" encoding="utf-8"?>
<Properties xmlns="http://schemas.openxmlformats.org/officeDocument/2006/extended-properties" xmlns:vt="http://schemas.openxmlformats.org/officeDocument/2006/docPropsVTypes">
  <TotalTime>51001</TotalTime>
  <Words>418</Words>
  <Application>Microsoft Office PowerPoint</Application>
  <PresentationFormat>Widescreen</PresentationFormat>
  <Paragraphs>13</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Gill Sans MT</vt:lpstr>
      <vt:lpstr>Times New Roman</vt:lpstr>
      <vt:lpstr>Office Theme</vt:lpstr>
      <vt:lpstr>Our NeneGate Values</vt:lpstr>
      <vt:lpstr>Our NeneGate Values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Martin Bacon Academy Prospectus 2020/2021</dc:title>
  <dc:creator>Mary Rayner</dc:creator>
  <cp:lastModifiedBy>Catherine Wilson</cp:lastModifiedBy>
  <cp:revision>20</cp:revision>
  <dcterms:created xsi:type="dcterms:W3CDTF">2020-12-04T14:26:59Z</dcterms:created>
  <dcterms:modified xsi:type="dcterms:W3CDTF">2023-11-06T10:12:30Z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0x010100EA5388AAC71E374DB9A8A1233936DE0A</vt:lpwstr>
  </property>
  <property fmtid="{D5CDD505-2E9C-101B-9397-08002B2CF9AE}" pid="3" name="MediaServiceImageTags">
    <vt:lpwstr/>
  </property>
</Properties>
</file>